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9"/>
  </p:notesMasterIdLst>
  <p:sldIdLst>
    <p:sldId id="256" r:id="rId2"/>
    <p:sldId id="266" r:id="rId3"/>
    <p:sldId id="276" r:id="rId4"/>
    <p:sldId id="275" r:id="rId5"/>
    <p:sldId id="269" r:id="rId6"/>
    <p:sldId id="267" r:id="rId7"/>
    <p:sldId id="281" r:id="rId8"/>
    <p:sldId id="283" r:id="rId9"/>
    <p:sldId id="284" r:id="rId10"/>
    <p:sldId id="258" r:id="rId11"/>
    <p:sldId id="257" r:id="rId12"/>
    <p:sldId id="262" r:id="rId13"/>
    <p:sldId id="263" r:id="rId14"/>
    <p:sldId id="264" r:id="rId15"/>
    <p:sldId id="285" r:id="rId16"/>
    <p:sldId id="286" r:id="rId17"/>
    <p:sldId id="287" r:id="rId18"/>
    <p:sldId id="288" r:id="rId19"/>
    <p:sldId id="280" r:id="rId20"/>
    <p:sldId id="290" r:id="rId21"/>
    <p:sldId id="261" r:id="rId22"/>
    <p:sldId id="289" r:id="rId23"/>
    <p:sldId id="271" r:id="rId24"/>
    <p:sldId id="272" r:id="rId25"/>
    <p:sldId id="278" r:id="rId26"/>
    <p:sldId id="279" r:id="rId27"/>
    <p:sldId id="27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/>
    <p:restoredTop sz="88418"/>
  </p:normalViewPr>
  <p:slideViewPr>
    <p:cSldViewPr snapToGrid="0" snapToObjects="1">
      <p:cViewPr varScale="1">
        <p:scale>
          <a:sx n="80" d="100"/>
          <a:sy n="80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4E14-E171-F048-A623-C118C9494268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EA92-7D9B-3C40-B6DE-98EFFE6B8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8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675" indent="0">
              <a:buNone/>
            </a:pPr>
            <a:r>
              <a:rPr lang="fr-FR" dirty="0">
                <a:solidFill>
                  <a:srgbClr val="002060"/>
                </a:solidFill>
              </a:rPr>
              <a:t>L’école a suivi, à sa manière, la fragmentation des savoirs dans l’organisation de ses enseignements comme dans la spécialisation de ses professeurs :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EA92-7D9B-3C40-B6DE-98EFFE6B880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40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EA92-7D9B-3C40-B6DE-98EFFE6B880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43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1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77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21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17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30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1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2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60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93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57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4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9AB4C84-F104-A44D-AFC7-99335C74B59A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87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1021A-8F00-7E4A-AB18-C9C532221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537" y="274734"/>
            <a:ext cx="10074442" cy="2016857"/>
          </a:xfrm>
        </p:spPr>
        <p:txBody>
          <a:bodyPr vert="horz" lIns="91440" tIns="45720" rIns="91440" bIns="45720" rtlCol="0" anchor="t">
            <a:noAutofit/>
          </a:bodyPr>
          <a:lstStyle/>
          <a:p>
            <a:b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Enseigner</a:t>
            </a:r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L’interdisciplinarité</a:t>
            </a:r>
            <a:b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8ECFE9-EFCA-8040-AD2D-E22605A9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9460" y="2486525"/>
            <a:ext cx="8149389" cy="16202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Pourquoi</a:t>
            </a:r>
            <a:r>
              <a:rPr lang="en-US" b="1" dirty="0">
                <a:solidFill>
                  <a:srgbClr val="002060"/>
                </a:solidFill>
              </a:rPr>
              <a:t>  ? Comment ? Par qui ?</a:t>
            </a:r>
          </a:p>
          <a:p>
            <a:r>
              <a:rPr lang="en-US" b="1" dirty="0">
                <a:solidFill>
                  <a:srgbClr val="002060"/>
                </a:solidFill>
              </a:rPr>
              <a:t>Une source </a:t>
            </a:r>
            <a:r>
              <a:rPr lang="en-US" b="1" dirty="0" err="1">
                <a:solidFill>
                  <a:srgbClr val="002060"/>
                </a:solidFill>
              </a:rPr>
              <a:t>d’enrichissement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pédagogique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Mais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une</a:t>
            </a:r>
            <a:r>
              <a:rPr lang="en-US" b="1" dirty="0">
                <a:solidFill>
                  <a:srgbClr val="002060"/>
                </a:solidFill>
              </a:rPr>
              <a:t> mise </a:t>
            </a:r>
            <a:r>
              <a:rPr lang="en-US" b="1" dirty="0" err="1">
                <a:solidFill>
                  <a:srgbClr val="002060"/>
                </a:solidFill>
              </a:rPr>
              <a:t>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œuvre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délicate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8F13DC-5A51-8C4B-8D95-30D4E05C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185" y="4566409"/>
            <a:ext cx="4141760" cy="201685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D65D5F-243B-984B-A425-261593DC98B4}"/>
              </a:ext>
            </a:extLst>
          </p:cNvPr>
          <p:cNvSpPr txBox="1"/>
          <p:nvPr/>
        </p:nvSpPr>
        <p:spPr>
          <a:xfrm>
            <a:off x="236717" y="4752069"/>
            <a:ext cx="59150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</a:rPr>
              <a:t>Anne Burban</a:t>
            </a:r>
          </a:p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</a:rPr>
              <a:t>Inspectrice  générale honoraire (groupe des mathématiques)</a:t>
            </a:r>
          </a:p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</a:rPr>
              <a:t>Personnalité qualifiée au Conseil supérieur des program</a:t>
            </a:r>
            <a:r>
              <a:rPr lang="fr-FR" dirty="0"/>
              <a:t>mes  </a:t>
            </a:r>
          </a:p>
        </p:txBody>
      </p:sp>
    </p:spTree>
    <p:extLst>
      <p:ext uri="{BB962C8B-B14F-4D97-AF65-F5344CB8AC3E}">
        <p14:creationId xmlns:p14="http://schemas.microsoft.com/office/powerpoint/2010/main" val="37897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895B1-772D-6545-A48B-699BAABC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5" y="1153572"/>
            <a:ext cx="11927329" cy="54797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/>
              <a:t>- </a:t>
            </a:r>
            <a:r>
              <a:rPr lang="fr-FR" sz="2400" dirty="0">
                <a:solidFill>
                  <a:srgbClr val="002060"/>
                </a:solidFill>
              </a:rPr>
              <a:t>Équipes enseignantes pluridisciplinaires avec </a:t>
            </a:r>
            <a:r>
              <a:rPr lang="fr-FR" sz="2400" dirty="0">
                <a:solidFill>
                  <a:srgbClr val="FF0000"/>
                </a:solidFill>
              </a:rPr>
              <a:t>deux modes d’intervention </a:t>
            </a:r>
            <a:r>
              <a:rPr lang="fr-FR" sz="2400" dirty="0">
                <a:solidFill>
                  <a:srgbClr val="002060"/>
                </a:solidFill>
              </a:rPr>
              <a:t>possibles : </a:t>
            </a:r>
          </a:p>
          <a:p>
            <a:pPr marL="1470025" indent="-347663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</a:rPr>
              <a:t>enseignement </a:t>
            </a:r>
            <a:r>
              <a:rPr lang="fr-FR" sz="2400" dirty="0">
                <a:solidFill>
                  <a:srgbClr val="FF0000"/>
                </a:solidFill>
              </a:rPr>
              <a:t>intégré</a:t>
            </a:r>
            <a:r>
              <a:rPr lang="fr-FR" sz="2400" dirty="0">
                <a:solidFill>
                  <a:srgbClr val="002060"/>
                </a:solidFill>
              </a:rPr>
              <a:t> pris en charge de par </a:t>
            </a:r>
            <a:r>
              <a:rPr lang="fr-FR" sz="2400" dirty="0">
                <a:solidFill>
                  <a:srgbClr val="FF0000"/>
                </a:solidFill>
              </a:rPr>
              <a:t>un seul enseignant </a:t>
            </a:r>
            <a:r>
              <a:rPr lang="fr-FR" sz="2400" dirty="0">
                <a:solidFill>
                  <a:srgbClr val="002060"/>
                </a:solidFill>
              </a:rPr>
              <a:t>(expérimentation de l’EIST en 6</a:t>
            </a:r>
            <a:r>
              <a:rPr lang="fr-FR" sz="2400" baseline="30000" dirty="0">
                <a:solidFill>
                  <a:srgbClr val="002060"/>
                </a:solidFill>
              </a:rPr>
              <a:t>e</a:t>
            </a:r>
            <a:r>
              <a:rPr lang="fr-FR" sz="2400" dirty="0">
                <a:solidFill>
                  <a:srgbClr val="002060"/>
                </a:solidFill>
              </a:rPr>
              <a:t> ) ;</a:t>
            </a:r>
          </a:p>
          <a:p>
            <a:pPr marL="1470025" indent="-347663">
              <a:buFont typeface="Wingdings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partage</a:t>
            </a:r>
            <a:r>
              <a:rPr lang="fr-FR" sz="2400" dirty="0">
                <a:solidFill>
                  <a:srgbClr val="002060"/>
                </a:solidFill>
              </a:rPr>
              <a:t> entre des enseignants de différentes disciplines.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Mode </a:t>
            </a:r>
            <a:r>
              <a:rPr lang="fr-FR" sz="2400" dirty="0">
                <a:solidFill>
                  <a:srgbClr val="FF0000"/>
                </a:solidFill>
              </a:rPr>
              <a:t>projet </a:t>
            </a:r>
            <a:r>
              <a:rPr lang="fr-FR" sz="2400" dirty="0">
                <a:solidFill>
                  <a:srgbClr val="002060"/>
                </a:solidFill>
              </a:rPr>
              <a:t>(cahier des charges, échéancier, travail en équipes, expérimentations, simulations), </a:t>
            </a:r>
            <a:r>
              <a:rPr lang="fr-FR" sz="2400" dirty="0">
                <a:solidFill>
                  <a:srgbClr val="FF0000"/>
                </a:solidFill>
              </a:rPr>
              <a:t>réalisations pratiques.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Développement de </a:t>
            </a:r>
            <a:r>
              <a:rPr lang="fr-FR" sz="2400" dirty="0">
                <a:solidFill>
                  <a:srgbClr val="FF0000"/>
                </a:solidFill>
              </a:rPr>
              <a:t>compétences transversales </a:t>
            </a:r>
            <a:r>
              <a:rPr lang="fr-FR" sz="2400" dirty="0">
                <a:solidFill>
                  <a:srgbClr val="002060"/>
                </a:solidFill>
              </a:rPr>
              <a:t>(autonomie, travail collectif, pratique de l’oral).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FF0000"/>
                </a:solidFill>
              </a:rPr>
              <a:t>Evaluation </a:t>
            </a:r>
            <a:r>
              <a:rPr lang="fr-FR" sz="2400" dirty="0">
                <a:solidFill>
                  <a:srgbClr val="002060"/>
                </a:solidFill>
              </a:rPr>
              <a:t>plus ou moins importante </a:t>
            </a:r>
            <a:r>
              <a:rPr lang="fr-FR" sz="2400" dirty="0">
                <a:solidFill>
                  <a:srgbClr val="FF0000"/>
                </a:solidFill>
              </a:rPr>
              <a:t>aux examens </a:t>
            </a:r>
            <a:r>
              <a:rPr lang="fr-FR" sz="2400" dirty="0">
                <a:solidFill>
                  <a:srgbClr val="002060"/>
                </a:solidFill>
              </a:rPr>
              <a:t>(oral du brevet des collèges,  oral du baccalauréat, épreuve orale de TIPE).</a:t>
            </a:r>
          </a:p>
          <a:p>
            <a:endParaRPr lang="fr-FR" sz="24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139D710-B391-FE40-A231-A6AA42E0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123" y="239848"/>
            <a:ext cx="7136890" cy="91372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Modalités de mise en œuvre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1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54107-3E8B-B34C-8575-93186E91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1" y="0"/>
            <a:ext cx="10462845" cy="1266092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4100" b="1" dirty="0">
                <a:solidFill>
                  <a:srgbClr val="002060"/>
                </a:solidFill>
              </a:rPr>
              <a:t>Dispositifs interdisciplinaires institués 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23FFC394-E681-CB4B-83D5-AA3F7A197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720569"/>
              </p:ext>
            </p:extLst>
          </p:nvPr>
        </p:nvGraphicFramePr>
        <p:xfrm>
          <a:off x="175845" y="1505998"/>
          <a:ext cx="11840307" cy="540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050">
                  <a:extLst>
                    <a:ext uri="{9D8B030D-6E8A-4147-A177-3AD203B41FA5}">
                      <a16:colId xmlns:a16="http://schemas.microsoft.com/office/drawing/2014/main" val="2493486742"/>
                    </a:ext>
                  </a:extLst>
                </a:gridCol>
                <a:gridCol w="2374324">
                  <a:extLst>
                    <a:ext uri="{9D8B030D-6E8A-4147-A177-3AD203B41FA5}">
                      <a16:colId xmlns:a16="http://schemas.microsoft.com/office/drawing/2014/main" val="1037478097"/>
                    </a:ext>
                  </a:extLst>
                </a:gridCol>
                <a:gridCol w="1049574">
                  <a:extLst>
                    <a:ext uri="{9D8B030D-6E8A-4147-A177-3AD203B41FA5}">
                      <a16:colId xmlns:a16="http://schemas.microsoft.com/office/drawing/2014/main" val="3983731693"/>
                    </a:ext>
                  </a:extLst>
                </a:gridCol>
                <a:gridCol w="1687385">
                  <a:extLst>
                    <a:ext uri="{9D8B030D-6E8A-4147-A177-3AD203B41FA5}">
                      <a16:colId xmlns:a16="http://schemas.microsoft.com/office/drawing/2014/main" val="768695831"/>
                    </a:ext>
                  </a:extLst>
                </a:gridCol>
                <a:gridCol w="1824417">
                  <a:extLst>
                    <a:ext uri="{9D8B030D-6E8A-4147-A177-3AD203B41FA5}">
                      <a16:colId xmlns:a16="http://schemas.microsoft.com/office/drawing/2014/main" val="4285556505"/>
                    </a:ext>
                  </a:extLst>
                </a:gridCol>
                <a:gridCol w="2506557">
                  <a:extLst>
                    <a:ext uri="{9D8B030D-6E8A-4147-A177-3AD203B41FA5}">
                      <a16:colId xmlns:a16="http://schemas.microsoft.com/office/drawing/2014/main" val="2298674900"/>
                    </a:ext>
                  </a:extLst>
                </a:gridCol>
              </a:tblGrid>
              <a:tr h="433341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Intitulé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Niveau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Horaire 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Durée de vie 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Ministre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Thématiques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191533"/>
                  </a:ext>
                </a:extLst>
              </a:tr>
              <a:tr h="2501553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Travaux personnels encadrés (TPE)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Première et terminale de la voie générale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Limitation à la classe de première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Suppression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2h+2h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2h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Création 2000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2005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2020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Claude Allègre</a:t>
                      </a: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(Instauration)</a:t>
                      </a: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Jack Lang </a:t>
                      </a: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(Mise en œuvre)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Gilles de Robien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Jean-Michel </a:t>
                      </a:r>
                      <a:r>
                        <a:rPr lang="fr-FR" sz="1600" dirty="0" err="1">
                          <a:solidFill>
                            <a:srgbClr val="002060"/>
                          </a:solidFill>
                        </a:rPr>
                        <a:t>Blanquer</a:t>
                      </a:r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Au choix des élèves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38830"/>
                  </a:ext>
                </a:extLst>
              </a:tr>
              <a:tr h="2206094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Itinéraires de découverte</a:t>
                      </a:r>
                    </a:p>
                    <a:p>
                      <a:pPr algn="l"/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(non exclusivement scientifiques) 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fr-FR" sz="160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 et 4</a:t>
                      </a:r>
                      <a:r>
                        <a:rPr lang="fr-FR" sz="160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fr-FR" sz="1600">
                        <a:solidFill>
                          <a:srgbClr val="002060"/>
                        </a:solidFill>
                      </a:endParaRP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2h 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Création 2002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Suppression</a:t>
                      </a: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2004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Jack Lang</a:t>
                      </a:r>
                    </a:p>
                    <a:p>
                      <a:endParaRPr lang="fr-FR" sz="160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Luc Ferry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Nature et corps humain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Arts et humanités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Langues et civilisations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Création et techniques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19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37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2A1EDC-FC57-7B46-9924-782B5697A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232164"/>
              </p:ext>
            </p:extLst>
          </p:nvPr>
        </p:nvGraphicFramePr>
        <p:xfrm>
          <a:off x="643467" y="1007649"/>
          <a:ext cx="10905069" cy="484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012">
                  <a:extLst>
                    <a:ext uri="{9D8B030D-6E8A-4147-A177-3AD203B41FA5}">
                      <a16:colId xmlns:a16="http://schemas.microsoft.com/office/drawing/2014/main" val="2295107160"/>
                    </a:ext>
                  </a:extLst>
                </a:gridCol>
                <a:gridCol w="2214933">
                  <a:extLst>
                    <a:ext uri="{9D8B030D-6E8A-4147-A177-3AD203B41FA5}">
                      <a16:colId xmlns:a16="http://schemas.microsoft.com/office/drawing/2014/main" val="2237972037"/>
                    </a:ext>
                  </a:extLst>
                </a:gridCol>
                <a:gridCol w="939318">
                  <a:extLst>
                    <a:ext uri="{9D8B030D-6E8A-4147-A177-3AD203B41FA5}">
                      <a16:colId xmlns:a16="http://schemas.microsoft.com/office/drawing/2014/main" val="1875097685"/>
                    </a:ext>
                  </a:extLst>
                </a:gridCol>
                <a:gridCol w="1997499">
                  <a:extLst>
                    <a:ext uri="{9D8B030D-6E8A-4147-A177-3AD203B41FA5}">
                      <a16:colId xmlns:a16="http://schemas.microsoft.com/office/drawing/2014/main" val="960929307"/>
                    </a:ext>
                  </a:extLst>
                </a:gridCol>
                <a:gridCol w="1403178">
                  <a:extLst>
                    <a:ext uri="{9D8B030D-6E8A-4147-A177-3AD203B41FA5}">
                      <a16:colId xmlns:a16="http://schemas.microsoft.com/office/drawing/2014/main" val="427482293"/>
                    </a:ext>
                  </a:extLst>
                </a:gridCol>
                <a:gridCol w="2396129">
                  <a:extLst>
                    <a:ext uri="{9D8B030D-6E8A-4147-A177-3AD203B41FA5}">
                      <a16:colId xmlns:a16="http://schemas.microsoft.com/office/drawing/2014/main" val="2594049339"/>
                    </a:ext>
                  </a:extLst>
                </a:gridCol>
              </a:tblGrid>
              <a:tr h="4842702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Méthodes et pratiques scientifiques</a:t>
                      </a: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fr-FR" sz="2100" b="0" baseline="30000">
                          <a:solidFill>
                            <a:srgbClr val="002060"/>
                          </a:solidFill>
                        </a:rPr>
                        <a:t>nde</a:t>
                      </a:r>
                      <a:endParaRPr lang="fr-FR" sz="21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2100" b="0">
                          <a:solidFill>
                            <a:srgbClr val="002060"/>
                          </a:solidFill>
                        </a:rPr>
                        <a:t>Enseignement </a:t>
                      </a:r>
                    </a:p>
                    <a:p>
                      <a:r>
                        <a:rPr lang="fr-FR" sz="2100" b="0">
                          <a:solidFill>
                            <a:srgbClr val="002060"/>
                          </a:solidFill>
                        </a:rPr>
                        <a:t>d’exploration  (au choix parmi  10)</a:t>
                      </a:r>
                    </a:p>
                    <a:p>
                      <a:endParaRPr lang="fr-FR" sz="2100" b="0">
                        <a:solidFill>
                          <a:srgbClr val="002060"/>
                        </a:solidFill>
                      </a:endParaRP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0">
                          <a:solidFill>
                            <a:srgbClr val="002060"/>
                          </a:solidFill>
                        </a:rPr>
                        <a:t>1h30</a:t>
                      </a: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Création 2010</a:t>
                      </a: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Suppression 2019</a:t>
                      </a: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Luc Châtel</a:t>
                      </a: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J.M </a:t>
                      </a:r>
                      <a:r>
                        <a:rPr lang="fr-FR" sz="2100" b="0" dirty="0" err="1">
                          <a:solidFill>
                            <a:srgbClr val="002060"/>
                          </a:solidFill>
                        </a:rPr>
                        <a:t>Blanquer</a:t>
                      </a:r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 et aliments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cosmétologie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investigation policière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vision du monde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œuvres d’art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prévention des risques</a:t>
                      </a: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77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2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45F025A-ADCD-514C-8340-CE34AC369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27567"/>
              </p:ext>
            </p:extLst>
          </p:nvPr>
        </p:nvGraphicFramePr>
        <p:xfrm>
          <a:off x="643467" y="1252544"/>
          <a:ext cx="10905068" cy="435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24">
                  <a:extLst>
                    <a:ext uri="{9D8B030D-6E8A-4147-A177-3AD203B41FA5}">
                      <a16:colId xmlns:a16="http://schemas.microsoft.com/office/drawing/2014/main" val="3726563226"/>
                    </a:ext>
                  </a:extLst>
                </a:gridCol>
                <a:gridCol w="1036078">
                  <a:extLst>
                    <a:ext uri="{9D8B030D-6E8A-4147-A177-3AD203B41FA5}">
                      <a16:colId xmlns:a16="http://schemas.microsoft.com/office/drawing/2014/main" val="1705048269"/>
                    </a:ext>
                  </a:extLst>
                </a:gridCol>
                <a:gridCol w="1876882">
                  <a:extLst>
                    <a:ext uri="{9D8B030D-6E8A-4147-A177-3AD203B41FA5}">
                      <a16:colId xmlns:a16="http://schemas.microsoft.com/office/drawing/2014/main" val="3620317155"/>
                    </a:ext>
                  </a:extLst>
                </a:gridCol>
                <a:gridCol w="1393744">
                  <a:extLst>
                    <a:ext uri="{9D8B030D-6E8A-4147-A177-3AD203B41FA5}">
                      <a16:colId xmlns:a16="http://schemas.microsoft.com/office/drawing/2014/main" val="2340906463"/>
                    </a:ext>
                  </a:extLst>
                </a:gridCol>
                <a:gridCol w="1566809">
                  <a:extLst>
                    <a:ext uri="{9D8B030D-6E8A-4147-A177-3AD203B41FA5}">
                      <a16:colId xmlns:a16="http://schemas.microsoft.com/office/drawing/2014/main" val="3126446157"/>
                    </a:ext>
                  </a:extLst>
                </a:gridCol>
                <a:gridCol w="3153231">
                  <a:extLst>
                    <a:ext uri="{9D8B030D-6E8A-4147-A177-3AD203B41FA5}">
                      <a16:colId xmlns:a16="http://schemas.microsoft.com/office/drawing/2014/main" val="1696782218"/>
                    </a:ext>
                  </a:extLst>
                </a:gridCol>
              </a:tblGrid>
              <a:tr h="4352912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Enseignement Pratiques interdisciplinaires</a:t>
                      </a:r>
                    </a:p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(EPI)</a:t>
                      </a: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Cycle 4  :</a:t>
                      </a:r>
                    </a:p>
                    <a:p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fr-FR" sz="1600" b="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, 4</a:t>
                      </a:r>
                      <a:r>
                        <a:rPr lang="fr-FR" sz="1600" b="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, 3</a:t>
                      </a:r>
                      <a:r>
                        <a:rPr lang="fr-FR" sz="1600" b="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fr-FR" sz="1600" b="0">
                        <a:solidFill>
                          <a:srgbClr val="002060"/>
                        </a:solidFill>
                      </a:endParaRP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4h </a:t>
                      </a:r>
                    </a:p>
                    <a:p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à partager avec l’accompagnement personnalisé.</a:t>
                      </a: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Création 2016</a:t>
                      </a: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Modification 2017 </a:t>
                      </a: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Najat </a:t>
                      </a:r>
                      <a:r>
                        <a:rPr lang="fr-FR" sz="1600" b="0" dirty="0" err="1">
                          <a:solidFill>
                            <a:srgbClr val="002060"/>
                          </a:solidFill>
                        </a:rPr>
                        <a:t>Vallaud</a:t>
                      </a:r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Bel Kacem</a:t>
                      </a:r>
                    </a:p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6 EPI à traiter sur le cycle 4</a:t>
                      </a: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J.M </a:t>
                      </a:r>
                      <a:r>
                        <a:rPr lang="fr-FR" sz="1600" b="0" dirty="0" err="1">
                          <a:solidFill>
                            <a:srgbClr val="002060"/>
                          </a:solidFill>
                        </a:rPr>
                        <a:t>Blanquer</a:t>
                      </a:r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Suppression des thèmes.</a:t>
                      </a:r>
                    </a:p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1 seul EPI obligatoire</a:t>
                      </a: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Corps, santé, bien-être et sécurité.</a:t>
                      </a:r>
                      <a:endParaRPr lang="fr-FR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Sciences, technologie et société.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 écologique et développement durable.</a:t>
                      </a:r>
                      <a:endParaRPr lang="fr-FR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Culture et création artistiques.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Information, communication, citoyenneté.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Langues et cultures de l’Antiquité.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Langues et cultures étrangères ou régionales.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Monde économique et professionnel.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00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4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A575C70-DC7E-9E48-BD5C-EE3A61739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0232"/>
              </p:ext>
            </p:extLst>
          </p:nvPr>
        </p:nvGraphicFramePr>
        <p:xfrm>
          <a:off x="163287" y="212271"/>
          <a:ext cx="11789227" cy="641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809">
                  <a:extLst>
                    <a:ext uri="{9D8B030D-6E8A-4147-A177-3AD203B41FA5}">
                      <a16:colId xmlns:a16="http://schemas.microsoft.com/office/drawing/2014/main" val="302487943"/>
                    </a:ext>
                  </a:extLst>
                </a:gridCol>
                <a:gridCol w="1833860">
                  <a:extLst>
                    <a:ext uri="{9D8B030D-6E8A-4147-A177-3AD203B41FA5}">
                      <a16:colId xmlns:a16="http://schemas.microsoft.com/office/drawing/2014/main" val="2682652774"/>
                    </a:ext>
                  </a:extLst>
                </a:gridCol>
                <a:gridCol w="1533390">
                  <a:extLst>
                    <a:ext uri="{9D8B030D-6E8A-4147-A177-3AD203B41FA5}">
                      <a16:colId xmlns:a16="http://schemas.microsoft.com/office/drawing/2014/main" val="268425124"/>
                    </a:ext>
                  </a:extLst>
                </a:gridCol>
                <a:gridCol w="1376154">
                  <a:extLst>
                    <a:ext uri="{9D8B030D-6E8A-4147-A177-3AD203B41FA5}">
                      <a16:colId xmlns:a16="http://schemas.microsoft.com/office/drawing/2014/main" val="2045475044"/>
                    </a:ext>
                  </a:extLst>
                </a:gridCol>
                <a:gridCol w="1704033">
                  <a:extLst>
                    <a:ext uri="{9D8B030D-6E8A-4147-A177-3AD203B41FA5}">
                      <a16:colId xmlns:a16="http://schemas.microsoft.com/office/drawing/2014/main" val="3504206453"/>
                    </a:ext>
                  </a:extLst>
                </a:gridCol>
                <a:gridCol w="3592981">
                  <a:extLst>
                    <a:ext uri="{9D8B030D-6E8A-4147-A177-3AD203B41FA5}">
                      <a16:colId xmlns:a16="http://schemas.microsoft.com/office/drawing/2014/main" val="1558627507"/>
                    </a:ext>
                  </a:extLst>
                </a:gridCol>
              </a:tblGrid>
              <a:tr h="308484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Enseignement scientifique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Première et terminale de la voie générale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2h dans le tronc commun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Création 2019</a:t>
                      </a: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Modification  rentrée 2023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J.M. Blanquer</a:t>
                      </a: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Pap N’Diaye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En première : 5 thèmes d’étude</a:t>
                      </a:r>
                    </a:p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-     </a:t>
                      </a: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Une longue histoire de la matière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Le Soleil, notre source d’énergie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La Terre, un astre singulier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 err="1">
                          <a:solidFill>
                            <a:srgbClr val="002060"/>
                          </a:solidFill>
                        </a:rPr>
                        <a:t>So.n</a:t>
                      </a: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, musique et audition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Un projet expérimental et numérique.</a:t>
                      </a:r>
                    </a:p>
                    <a:p>
                      <a:endParaRPr lang="fr-FR" sz="14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En terminale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Sciences, climat et société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Le futur  des énergies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Une histoire du vivant.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39477"/>
                  </a:ext>
                </a:extLst>
              </a:tr>
              <a:tr h="3332289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Travaux d’initiative personnelle encadrés (TIPE)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CPGE scientifiques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2h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Création 1995</a:t>
                      </a: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Toujours en place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F. Fillon (prise de décision)</a:t>
                      </a:r>
                    </a:p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F. Bayrou (mise en place)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Thèmes changeant chaque année,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Exemples 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-    </a:t>
                      </a: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Transformations et fonctions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Erreurs et progrès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Information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Prévision, prédiction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Ressources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Structures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Océan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Santé, prévention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Sports et jeux.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3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4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4A9BB-5373-0C49-868C-1FA2365D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FORCES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B6B214-FE8A-5444-AEB3-CED8609B9D6D}"/>
              </a:ext>
            </a:extLst>
          </p:cNvPr>
          <p:cNvSpPr txBox="1"/>
          <p:nvPr/>
        </p:nvSpPr>
        <p:spPr>
          <a:xfrm>
            <a:off x="513348" y="1934840"/>
            <a:ext cx="11165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– Reconnaissance institutionnelle de l’interdisciplinarité. 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Pédagogie </a:t>
            </a:r>
            <a:r>
              <a:rPr lang="fr-FR" sz="3200" dirty="0">
                <a:solidFill>
                  <a:srgbClr val="FF0000"/>
                </a:solidFill>
              </a:rPr>
              <a:t>innovante</a:t>
            </a:r>
            <a:r>
              <a:rPr lang="fr-FR" sz="3200" dirty="0">
                <a:solidFill>
                  <a:srgbClr val="002060"/>
                </a:solidFill>
              </a:rPr>
              <a:t> : active, collaborative, basée sur des projets.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Compréhension, par les enseignants, de certaines difficultés des élèves (polysémie de certains termes, variété des approches).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Présence d’</a:t>
            </a:r>
            <a:r>
              <a:rPr lang="fr-FR" sz="3200" dirty="0">
                <a:solidFill>
                  <a:srgbClr val="FF0000"/>
                </a:solidFill>
              </a:rPr>
              <a:t>enseignants très fortement engagés et militants.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Existence de ressources institutionnelles très fournies (documents d’accompagnement).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Création de partenariats (universités, centres de recherches, entreprises).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5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AC319-9A5D-F54A-8857-61B6A3BB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473" y="194671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Faiblesses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8817B-2B48-D046-A637-2431ADB2D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700462"/>
            <a:ext cx="11261557" cy="5157537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Difficultés à s’approprier le langage des autres disciplines.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Déséquilibre entre la nature des contributions des différentes disciplines impliquées.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La question du temps. 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Les contraintes organisationnelles (problèmes de salles, d’emplois du temps, de concertation des enseignants).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La formation des enseignants : formation initiale </a:t>
            </a:r>
            <a:r>
              <a:rPr lang="fr-FR" sz="3200" dirty="0" err="1">
                <a:solidFill>
                  <a:srgbClr val="002060"/>
                </a:solidFill>
              </a:rPr>
              <a:t>monodisciplinaire</a:t>
            </a:r>
            <a:r>
              <a:rPr lang="fr-FR" sz="3200" dirty="0">
                <a:solidFill>
                  <a:srgbClr val="002060"/>
                </a:solidFill>
              </a:rPr>
              <a:t>,  insuffisance et caractère non obligatoire de la formation continue.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Manque de reconnaissance institutionnelle pour l’investissement fourni par les enseignants.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4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9A754-3FBA-8C43-9F26-4F7FC155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8337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 err="1">
                <a:solidFill>
                  <a:srgbClr val="002060"/>
                </a:solidFill>
              </a:rPr>
              <a:t>OPPORTUNITés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2F420C-3CE3-3747-8E03-F9A4B5FB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7" y="1684421"/>
            <a:ext cx="11758863" cy="5021179"/>
          </a:xfrm>
        </p:spPr>
        <p:txBody>
          <a:bodyPr>
            <a:normAutofit fontScale="85000" lnSpcReduction="10000"/>
          </a:bodyPr>
          <a:lstStyle/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Complémentarité  des disciplines (contenus, approches).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2060"/>
                </a:solidFill>
              </a:rPr>
              <a:t>Aborder la complexité du réel et faire entrer la « vraie vie » dans l’école. 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</a:rPr>
              <a:t>   Exemple du DD.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2060"/>
                </a:solidFill>
              </a:rPr>
              <a:t>Développement d’une formation globale de l’élève.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2060"/>
                </a:solidFill>
              </a:rPr>
              <a:t>Renforcement de l’expertise des enseignants, y compris dans leur discipline.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2060"/>
                </a:solidFill>
              </a:rPr>
              <a:t>Renforcement du travail collaboratif des enseignants.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3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13DB2-7896-664C-BA5F-2DBD0743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326" y="97335"/>
            <a:ext cx="6335348" cy="1008487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RISQUES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E9EF9-1D53-AC4C-9D4E-44F17B12D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9" y="1572126"/>
            <a:ext cx="10844463" cy="468429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FF0000"/>
                </a:solidFill>
              </a:rPr>
              <a:t>Dilution et superficialité de savoirs </a:t>
            </a:r>
            <a:r>
              <a:rPr lang="fr-FR" sz="3200" dirty="0">
                <a:solidFill>
                  <a:srgbClr val="002060"/>
                </a:solidFill>
              </a:rPr>
              <a:t>aux interfaces des disciplines au détriment des connaissances de base.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FF0000"/>
                </a:solidFill>
              </a:rPr>
              <a:t>Instrumentalisation </a:t>
            </a:r>
            <a:r>
              <a:rPr lang="fr-FR" sz="3200" dirty="0">
                <a:solidFill>
                  <a:srgbClr val="002060"/>
                </a:solidFill>
              </a:rPr>
              <a:t>de certaines disciplines par d’autres.</a:t>
            </a:r>
          </a:p>
          <a:p>
            <a:pPr marL="0" indent="0">
              <a:buFontTx/>
              <a:buNone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2060"/>
                </a:solidFill>
              </a:rPr>
              <a:t>Place privilégiée accordée à la </a:t>
            </a:r>
            <a:r>
              <a:rPr lang="fr-FR" sz="3200" dirty="0">
                <a:solidFill>
                  <a:srgbClr val="FF0000"/>
                </a:solidFill>
              </a:rPr>
              <a:t>mise en activité </a:t>
            </a:r>
            <a:r>
              <a:rPr lang="fr-FR" sz="3200" dirty="0">
                <a:solidFill>
                  <a:srgbClr val="002060"/>
                </a:solidFill>
              </a:rPr>
              <a:t>au détriment de l’acquisition de connaissances et de méthodes éprouvées.</a:t>
            </a:r>
          </a:p>
          <a:p>
            <a:pPr marL="320675" indent="0">
              <a:buFontTx/>
              <a:buNone/>
              <a:tabLst/>
            </a:pPr>
            <a:endParaRPr lang="fr-FR" sz="3200" dirty="0">
              <a:solidFill>
                <a:srgbClr val="002060"/>
              </a:solidFill>
            </a:endParaRPr>
          </a:p>
          <a:p>
            <a:pPr marL="320675" indent="0">
              <a:buFontTx/>
              <a:buNone/>
              <a:tabLst/>
            </a:pPr>
            <a:r>
              <a:rPr lang="fr-FR" sz="3200" dirty="0">
                <a:solidFill>
                  <a:srgbClr val="002060"/>
                </a:solidFill>
              </a:rPr>
              <a:t>Piaget : « Réussir, c’est agir en actes ; apprendre, c’est agir en pensée ».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91724-A0B7-664C-8122-0C32B574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84" y="322207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Les TIPE en CPGE scientifique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743C9-EAEC-474F-BCEA-C1969BE5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899138"/>
            <a:ext cx="11711354" cy="458852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Toutes les classes scientifiques (MP, PC, PSI, TSI, BCPST), depuis 1995</a:t>
            </a:r>
          </a:p>
          <a:p>
            <a:r>
              <a:rPr lang="fr-FR" sz="2800" dirty="0">
                <a:solidFill>
                  <a:srgbClr val="002060"/>
                </a:solidFill>
              </a:rPr>
              <a:t>2 heures inscrites dans l’EDT des élèves et prises en charge par deux professeurs.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Un thème d’étude renouvelé chaque année.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Les élèves préparent un projet (de préférence collectif), sauf pour l’école Polytechnique où l’épreuve consiste en l’analyse d’un document scientifique sans rapport avec le thème.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Projet évalué par un jury pluridisciplinaire.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Analyse des raisons du succès. </a:t>
            </a:r>
          </a:p>
        </p:txBody>
      </p:sp>
    </p:spTree>
    <p:extLst>
      <p:ext uri="{BB962C8B-B14F-4D97-AF65-F5344CB8AC3E}">
        <p14:creationId xmlns:p14="http://schemas.microsoft.com/office/powerpoint/2010/main" val="32889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1443F3-A730-704C-8337-819F8254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3" y="1986250"/>
            <a:ext cx="11133222" cy="3933287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Un peu d’histoire</a:t>
            </a:r>
          </a:p>
          <a:p>
            <a:r>
              <a:rPr lang="fr-FR" sz="3200" dirty="0">
                <a:solidFill>
                  <a:srgbClr val="002060"/>
                </a:solidFill>
              </a:rPr>
              <a:t>L’interdisciplinarité dans l’institution scolaire</a:t>
            </a:r>
          </a:p>
          <a:p>
            <a:r>
              <a:rPr lang="fr-FR" sz="3200" dirty="0">
                <a:solidFill>
                  <a:srgbClr val="002060"/>
                </a:solidFill>
              </a:rPr>
              <a:t>Modalités pédagogiques de mise en œuvre</a:t>
            </a:r>
          </a:p>
          <a:p>
            <a:r>
              <a:rPr lang="fr-FR" sz="3200" dirty="0">
                <a:solidFill>
                  <a:srgbClr val="002060"/>
                </a:solidFill>
              </a:rPr>
              <a:t>Forces, faiblesses, opportunités, risques</a:t>
            </a:r>
          </a:p>
          <a:p>
            <a:r>
              <a:rPr lang="fr-FR" sz="3200" dirty="0">
                <a:solidFill>
                  <a:srgbClr val="002060"/>
                </a:solidFill>
              </a:rPr>
              <a:t>Bilan et perspectives</a:t>
            </a:r>
          </a:p>
          <a:p>
            <a:endParaRPr lang="fr-FR" sz="20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7B0922E-EDA7-BC4D-AEBA-06AA20B2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6476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Plan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8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17D3C-0ADB-1F43-AA2E-6C27E897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17 objectifs de </a:t>
            </a:r>
            <a:r>
              <a:rPr lang="fr-FR" dirty="0" err="1"/>
              <a:t>dÉveloppEment</a:t>
            </a:r>
            <a:r>
              <a:rPr lang="fr-FR" dirty="0"/>
              <a:t> durable (ODD) de l’ONU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180F351-9A3A-5242-9877-DA166DF54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654467"/>
            <a:ext cx="7729728" cy="36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4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13C69-C386-6343-A670-DF49E255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44" y="454005"/>
            <a:ext cx="11586300" cy="5775158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Bilan et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A6E76-181F-0440-95DA-30A792AE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44" y="1620253"/>
            <a:ext cx="11608712" cy="47837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</a:rPr>
              <a:t>L’interdisciplinarité scolaire, un atout majeur, mais….pas dans n’importe quelles conditions.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</a:rPr>
              <a:t>Quatre questions majeures :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la cohérence des priorités éducatives ;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l’attractivité du métier d’enseignant ;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la formation (initiale et continue) des enseignants ;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l’organisation des services des enseignants. </a:t>
            </a:r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474060-61C2-6045-82C1-18CE1C96C547}"/>
              </a:ext>
            </a:extLst>
          </p:cNvPr>
          <p:cNvSpPr txBox="1"/>
          <p:nvPr/>
        </p:nvSpPr>
        <p:spPr>
          <a:xfrm>
            <a:off x="3545305" y="454005"/>
            <a:ext cx="545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Bilan et conclusion </a:t>
            </a:r>
          </a:p>
        </p:txBody>
      </p:sp>
    </p:spTree>
    <p:extLst>
      <p:ext uri="{BB962C8B-B14F-4D97-AF65-F5344CB8AC3E}">
        <p14:creationId xmlns:p14="http://schemas.microsoft.com/office/powerpoint/2010/main" val="23003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A15F4-415A-924E-8491-1B31114D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Je vous remercie de votre attention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1E739-3ABD-494B-A6D7-54F2CC3C2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58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18BF7-5C56-5245-8F13-381AB330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11217951" cy="544065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Les élèves et l’organisation scolaire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90127-85BF-1F49-8F74-D1C5F1539D67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93156" y="790794"/>
            <a:ext cx="12487525" cy="603635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200150" indent="-1152525">
              <a:buNone/>
            </a:pPr>
            <a:r>
              <a:rPr lang="fr-FR" sz="2400" dirty="0">
                <a:solidFill>
                  <a:srgbClr val="002060"/>
                </a:solidFill>
              </a:rPr>
              <a:t>À la rentrée 2023 : </a:t>
            </a:r>
            <a:r>
              <a:rPr lang="fr-FR" sz="2400" b="1" dirty="0">
                <a:solidFill>
                  <a:srgbClr val="002060"/>
                </a:solidFill>
              </a:rPr>
              <a:t>12 257 200 écoliers, collégiens et lycées </a:t>
            </a:r>
            <a:endParaRPr lang="fr-FR" sz="2400" dirty="0">
              <a:solidFill>
                <a:srgbClr val="002060"/>
              </a:solidFill>
            </a:endParaRPr>
          </a:p>
          <a:p>
            <a:pPr marL="1381125" indent="-396875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</a:rPr>
              <a:t> 6 528 000 écoliers (premier degré) ;</a:t>
            </a:r>
          </a:p>
          <a:p>
            <a:pPr marL="1381125" indent="-396875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</a:rPr>
              <a:t> 5 729 200 élèves du second degré : </a:t>
            </a:r>
          </a:p>
          <a:p>
            <a:pPr marL="1793875" indent="-1905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 3 440 400 collégiens</a:t>
            </a:r>
          </a:p>
          <a:p>
            <a:pPr marL="1793875" indent="-1905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 2 288 800  lycéens  : plus de 1 200 000 dans la voie générale, environ 400 000</a:t>
            </a:r>
          </a:p>
          <a:p>
            <a:pPr marL="1603375" indent="0">
              <a:buNone/>
            </a:pPr>
            <a:r>
              <a:rPr lang="fr-FR" sz="2400" dirty="0">
                <a:solidFill>
                  <a:srgbClr val="002060"/>
                </a:solidFill>
              </a:rPr>
              <a:t>dans la voie technologique et 650 000 dans la voie professionnelle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À l’école primaire </a:t>
            </a:r>
            <a:r>
              <a:rPr lang="fr-FR" sz="2400" dirty="0">
                <a:solidFill>
                  <a:srgbClr val="002060"/>
                </a:solidFill>
              </a:rPr>
              <a:t>: un seul enseignant chargé de la totalité des disciplines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Au collège 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</a:p>
          <a:p>
            <a:pPr marL="935038" indent="-214313">
              <a:buFontTx/>
              <a:buChar char="-"/>
            </a:pPr>
            <a:r>
              <a:rPr lang="fr-FR" sz="2000" dirty="0">
                <a:solidFill>
                  <a:srgbClr val="002060"/>
                </a:solidFill>
              </a:rPr>
              <a:t>un enseignant par discipline ; </a:t>
            </a:r>
          </a:p>
          <a:p>
            <a:pPr marL="935038" indent="-214313">
              <a:buFontTx/>
              <a:buChar char="-"/>
            </a:pPr>
            <a:r>
              <a:rPr lang="fr-FR" sz="2000" dirty="0">
                <a:solidFill>
                  <a:srgbClr val="002060"/>
                </a:solidFill>
              </a:rPr>
              <a:t>un programme intégré de sciences et technologie au cycle 3 (CM1-CM2-6</a:t>
            </a:r>
            <a:r>
              <a:rPr lang="fr-FR" sz="2000" baseline="30000" dirty="0">
                <a:solidFill>
                  <a:srgbClr val="002060"/>
                </a:solidFill>
              </a:rPr>
              <a:t>e</a:t>
            </a:r>
            <a:r>
              <a:rPr lang="fr-FR" sz="2000" dirty="0">
                <a:solidFill>
                  <a:srgbClr val="002060"/>
                </a:solidFill>
              </a:rPr>
              <a:t>), mais deux enseignants en 6</a:t>
            </a:r>
            <a:r>
              <a:rPr lang="fr-FR" sz="2000" baseline="30000" dirty="0">
                <a:solidFill>
                  <a:srgbClr val="002060"/>
                </a:solidFill>
              </a:rPr>
              <a:t>e</a:t>
            </a:r>
            <a:endParaRPr lang="fr-FR" sz="2000" dirty="0">
              <a:solidFill>
                <a:srgbClr val="002060"/>
              </a:solidFill>
            </a:endParaRPr>
          </a:p>
          <a:p>
            <a:pPr marL="981075" indent="-261938">
              <a:buNone/>
            </a:pPr>
            <a:r>
              <a:rPr lang="fr-FR" sz="2000" dirty="0">
                <a:solidFill>
                  <a:srgbClr val="002060"/>
                </a:solidFill>
              </a:rPr>
              <a:t>-  depuis les années 2000, des dispositifs interdisciplinaires au statut fluctuant.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E0B99F-43BE-3B44-80BD-E6E78B0F81F6}"/>
              </a:ext>
            </a:extLst>
          </p:cNvPr>
          <p:cNvSpPr txBox="1"/>
          <p:nvPr/>
        </p:nvSpPr>
        <p:spPr>
          <a:xfrm>
            <a:off x="3953817" y="30853"/>
            <a:ext cx="316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Quelques chiffres</a:t>
            </a:r>
          </a:p>
        </p:txBody>
      </p:sp>
    </p:spTree>
    <p:extLst>
      <p:ext uri="{BB962C8B-B14F-4D97-AF65-F5344CB8AC3E}">
        <p14:creationId xmlns:p14="http://schemas.microsoft.com/office/powerpoint/2010/main" val="250285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3248D4E-192D-3645-8DF5-F908A04D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629"/>
            <a:ext cx="7729728" cy="1188720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Quelques caractéristiques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99950-A0D6-DF40-BB57-BA07DB6B5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0"/>
            <a:ext cx="11838215" cy="6727371"/>
          </a:xfrm>
          <a:ln>
            <a:noFill/>
          </a:ln>
        </p:spPr>
        <p:txBody>
          <a:bodyPr anchor="ctr">
            <a:noAutofit/>
          </a:bodyPr>
          <a:lstStyle/>
          <a:p>
            <a:pPr marL="227013" indent="-214313"/>
            <a:endParaRPr lang="fr-FR" b="1" dirty="0">
              <a:solidFill>
                <a:srgbClr val="002060"/>
              </a:solidFill>
            </a:endParaRPr>
          </a:p>
          <a:p>
            <a:pPr marL="227013" indent="-214313"/>
            <a:endParaRPr lang="fr-FR" b="1" dirty="0">
              <a:solidFill>
                <a:srgbClr val="002060"/>
              </a:solidFill>
            </a:endParaRPr>
          </a:p>
          <a:p>
            <a:pPr marL="227013" indent="-214313"/>
            <a:endParaRPr lang="fr-FR" sz="2400" b="1" dirty="0">
              <a:solidFill>
                <a:srgbClr val="002060"/>
              </a:solidFill>
            </a:endParaRPr>
          </a:p>
          <a:p>
            <a:pPr marL="227013" indent="-214313"/>
            <a:r>
              <a:rPr lang="fr-FR" sz="2400" b="1" dirty="0">
                <a:solidFill>
                  <a:srgbClr val="002060"/>
                </a:solidFill>
              </a:rPr>
              <a:t>Dans la voie professionnelle  du lycée </a:t>
            </a:r>
          </a:p>
          <a:p>
            <a:pPr marL="1165225" indent="-458788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bivalence des enseignants des disciplines générales (maths-sciences ; lettres-histoire ; lettres-langues) ; </a:t>
            </a:r>
          </a:p>
          <a:p>
            <a:pPr marL="1165225" indent="-498475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mais maintien du cloisonnement entre les deux disciplines. 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Dans la voie générale du lycée </a:t>
            </a:r>
          </a:p>
          <a:p>
            <a:pPr marL="1176338" indent="-4572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un enseignant par discipline ; </a:t>
            </a:r>
          </a:p>
          <a:p>
            <a:pPr marL="1176338" indent="-4572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depuis 2000, des dispositifs interdisciplinaires au statut et aux intitulés fluctuants ;</a:t>
            </a:r>
          </a:p>
          <a:p>
            <a:pPr marL="1176338" indent="-4572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un enseignement interdisciplinaire intégré : l’enseignement scientifique (réforme 2019, modification </a:t>
            </a:r>
            <a:r>
              <a:rPr lang="fr-FR" sz="2400">
                <a:solidFill>
                  <a:srgbClr val="002060"/>
                </a:solidFill>
              </a:rPr>
              <a:t>du programme en 2023).</a:t>
            </a:r>
            <a:endParaRPr lang="fr-FR" sz="2400" dirty="0">
              <a:solidFill>
                <a:srgbClr val="002060"/>
              </a:solidFill>
            </a:endParaRPr>
          </a:p>
          <a:p>
            <a:pPr marL="274638" indent="-261938"/>
            <a:r>
              <a:rPr lang="fr-FR" sz="2400" b="1" dirty="0">
                <a:solidFill>
                  <a:srgbClr val="002060"/>
                </a:solidFill>
              </a:rPr>
              <a:t>Dans les CPGE scientifiques</a:t>
            </a:r>
          </a:p>
          <a:p>
            <a:pPr marL="719138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depuis 1995 </a:t>
            </a:r>
            <a:r>
              <a:rPr lang="fr-FR" sz="2400" dirty="0">
                <a:solidFill>
                  <a:srgbClr val="002060"/>
                </a:solidFill>
              </a:rPr>
              <a:t>: TIPE (travaux d’initiative personnelle encadrés) évalués aux concours. </a:t>
            </a:r>
          </a:p>
        </p:txBody>
      </p:sp>
    </p:spTree>
    <p:extLst>
      <p:ext uri="{BB962C8B-B14F-4D97-AF65-F5344CB8AC3E}">
        <p14:creationId xmlns:p14="http://schemas.microsoft.com/office/powerpoint/2010/main" val="37300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E9B6BA-A38A-6D47-905C-5BC70117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01" y="356437"/>
            <a:ext cx="10122597" cy="62959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139F583-BBCA-6746-BCD0-6B5AC54D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01" y="508837"/>
            <a:ext cx="10122597" cy="62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9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47FE7F4-2A1A-2C4D-B35D-40840A28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8" y="0"/>
            <a:ext cx="11953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0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6D4413-678D-CD4C-ADA8-68F5E5BE3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1" y="369332"/>
            <a:ext cx="11536857" cy="61578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2913580-F806-2149-8FD8-D47FE3B55535}"/>
              </a:ext>
            </a:extLst>
          </p:cNvPr>
          <p:cNvSpPr txBox="1"/>
          <p:nvPr/>
        </p:nvSpPr>
        <p:spPr>
          <a:xfrm>
            <a:off x="4305060" y="0"/>
            <a:ext cx="364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Evolution CAPES de mathématiques </a:t>
            </a:r>
          </a:p>
        </p:txBody>
      </p:sp>
    </p:spTree>
    <p:extLst>
      <p:ext uri="{BB962C8B-B14F-4D97-AF65-F5344CB8AC3E}">
        <p14:creationId xmlns:p14="http://schemas.microsoft.com/office/powerpoint/2010/main" val="218101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7A4F8-0233-4741-9336-FD718AFA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16" y="87923"/>
            <a:ext cx="10198768" cy="1008440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Un </a:t>
            </a:r>
            <a:r>
              <a:rPr lang="en-US" b="1" dirty="0" err="1">
                <a:solidFill>
                  <a:srgbClr val="002060"/>
                </a:solidFill>
              </a:rPr>
              <a:t>peu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d’histoire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C7BEF0-EF8C-4C49-B6E2-61E152E3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5" y="1322614"/>
            <a:ext cx="12052515" cy="52176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1. Les savoirs savants</a:t>
            </a:r>
          </a:p>
          <a:p>
            <a:r>
              <a:rPr lang="en-US" sz="3400" b="1" dirty="0" err="1">
                <a:solidFill>
                  <a:srgbClr val="002060"/>
                </a:solidFill>
              </a:rPr>
              <a:t>Jusqu’au</a:t>
            </a:r>
            <a:r>
              <a:rPr lang="en-US" sz="3400" b="1" dirty="0">
                <a:solidFill>
                  <a:srgbClr val="002060"/>
                </a:solidFill>
              </a:rPr>
              <a:t> 18</a:t>
            </a:r>
            <a:r>
              <a:rPr lang="en-US" sz="3400" b="1" baseline="30000" dirty="0">
                <a:solidFill>
                  <a:srgbClr val="002060"/>
                </a:solidFill>
              </a:rPr>
              <a:t>e</a:t>
            </a:r>
            <a:r>
              <a:rPr lang="en-US" sz="3400" b="1" dirty="0">
                <a:solidFill>
                  <a:srgbClr val="002060"/>
                </a:solidFill>
              </a:rPr>
              <a:t> siècle</a:t>
            </a:r>
            <a:r>
              <a:rPr lang="en-US" sz="3400" dirty="0">
                <a:solidFill>
                  <a:srgbClr val="002060"/>
                </a:solidFill>
              </a:rPr>
              <a:t>  :  savoir </a:t>
            </a:r>
            <a:r>
              <a:rPr lang="en-US" sz="3400" dirty="0" err="1">
                <a:solidFill>
                  <a:srgbClr val="002060"/>
                </a:solidFill>
              </a:rPr>
              <a:t>généraliste</a:t>
            </a:r>
            <a:r>
              <a:rPr lang="en-US" sz="3400" dirty="0">
                <a:solidFill>
                  <a:srgbClr val="002060"/>
                </a:solidFill>
              </a:rPr>
              <a:t>  </a:t>
            </a:r>
            <a:endParaRPr lang="en-US" sz="3100" dirty="0">
              <a:solidFill>
                <a:srgbClr val="002060"/>
              </a:solidFill>
            </a:endParaRPr>
          </a:p>
          <a:p>
            <a:r>
              <a:rPr lang="en-US" sz="3400" b="1" dirty="0">
                <a:solidFill>
                  <a:srgbClr val="002060"/>
                </a:solidFill>
              </a:rPr>
              <a:t>19</a:t>
            </a:r>
            <a:r>
              <a:rPr lang="en-US" sz="3400" b="1" baseline="30000" dirty="0">
                <a:solidFill>
                  <a:srgbClr val="002060"/>
                </a:solidFill>
              </a:rPr>
              <a:t>e</a:t>
            </a:r>
            <a:r>
              <a:rPr lang="en-US" sz="3400" b="1" dirty="0">
                <a:solidFill>
                  <a:srgbClr val="002060"/>
                </a:solidFill>
              </a:rPr>
              <a:t> et et début du 20</a:t>
            </a:r>
            <a:r>
              <a:rPr lang="en-US" sz="3400" b="1" baseline="30000" dirty="0">
                <a:solidFill>
                  <a:srgbClr val="002060"/>
                </a:solidFill>
              </a:rPr>
              <a:t>e</a:t>
            </a:r>
            <a:r>
              <a:rPr lang="en-US" sz="3400" b="1" dirty="0">
                <a:solidFill>
                  <a:srgbClr val="002060"/>
                </a:solidFill>
              </a:rPr>
              <a:t>  siècle : </a:t>
            </a:r>
            <a:r>
              <a:rPr lang="en-US" sz="3400" dirty="0">
                <a:solidFill>
                  <a:srgbClr val="002060"/>
                </a:solidFill>
              </a:rPr>
              <a:t>morcellement des </a:t>
            </a:r>
            <a:r>
              <a:rPr lang="en-US" sz="3400" dirty="0" err="1">
                <a:solidFill>
                  <a:srgbClr val="002060"/>
                </a:solidFill>
              </a:rPr>
              <a:t>savoirs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en</a:t>
            </a:r>
            <a:r>
              <a:rPr lang="en-US" sz="3400" dirty="0">
                <a:solidFill>
                  <a:srgbClr val="002060"/>
                </a:solidFill>
              </a:rPr>
              <a:t> disciplines </a:t>
            </a:r>
          </a:p>
          <a:p>
            <a:r>
              <a:rPr lang="en-US" sz="3100" b="1" dirty="0" err="1">
                <a:solidFill>
                  <a:srgbClr val="002060"/>
                </a:solidFill>
              </a:rPr>
              <a:t>Deuxième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err="1">
                <a:solidFill>
                  <a:srgbClr val="002060"/>
                </a:solidFill>
              </a:rPr>
              <a:t>moitié</a:t>
            </a:r>
            <a:r>
              <a:rPr lang="en-US" sz="3100" b="1" dirty="0">
                <a:solidFill>
                  <a:srgbClr val="002060"/>
                </a:solidFill>
              </a:rPr>
              <a:t> du du 20</a:t>
            </a:r>
            <a:r>
              <a:rPr lang="en-US" sz="3100" b="1" baseline="30000" dirty="0">
                <a:solidFill>
                  <a:srgbClr val="002060"/>
                </a:solidFill>
              </a:rPr>
              <a:t>e</a:t>
            </a:r>
            <a:r>
              <a:rPr lang="en-US" sz="3100" b="1" dirty="0">
                <a:solidFill>
                  <a:srgbClr val="002060"/>
                </a:solidFill>
              </a:rPr>
              <a:t> siècle  :  </a:t>
            </a:r>
            <a:r>
              <a:rPr lang="en-US" sz="3100" dirty="0" err="1">
                <a:solidFill>
                  <a:srgbClr val="002060"/>
                </a:solidFill>
              </a:rPr>
              <a:t>découvertes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scientifiques</a:t>
            </a:r>
            <a:r>
              <a:rPr lang="en-US" sz="3100" dirty="0">
                <a:solidFill>
                  <a:srgbClr val="002060"/>
                </a:solidFill>
              </a:rPr>
              <a:t> aux interfaces des disciplines </a:t>
            </a:r>
            <a:r>
              <a:rPr lang="en-US" sz="3100" dirty="0" err="1">
                <a:solidFill>
                  <a:srgbClr val="002060"/>
                </a:solidFill>
              </a:rPr>
              <a:t>existantes</a:t>
            </a:r>
            <a:r>
              <a:rPr lang="en-US" sz="3100" dirty="0">
                <a:solidFill>
                  <a:srgbClr val="002060"/>
                </a:solidFill>
              </a:rPr>
              <a:t> et </a:t>
            </a:r>
            <a:r>
              <a:rPr lang="en-US" sz="3100" dirty="0" err="1">
                <a:solidFill>
                  <a:srgbClr val="002060"/>
                </a:solidFill>
              </a:rPr>
              <a:t>débouchant</a:t>
            </a:r>
            <a:r>
              <a:rPr lang="en-US" sz="3100" dirty="0">
                <a:solidFill>
                  <a:srgbClr val="002060"/>
                </a:solidFill>
              </a:rPr>
              <a:t> sur la </a:t>
            </a:r>
            <a:r>
              <a:rPr lang="en-US" sz="3100" dirty="0" err="1">
                <a:solidFill>
                  <a:srgbClr val="002060"/>
                </a:solidFill>
              </a:rPr>
              <a:t>création</a:t>
            </a:r>
            <a:r>
              <a:rPr lang="en-US" sz="3100" dirty="0">
                <a:solidFill>
                  <a:srgbClr val="002060"/>
                </a:solidFill>
              </a:rPr>
              <a:t> de </a:t>
            </a:r>
            <a:r>
              <a:rPr lang="en-US" sz="3100" dirty="0" err="1">
                <a:solidFill>
                  <a:srgbClr val="002060"/>
                </a:solidFill>
              </a:rPr>
              <a:t>nouvelles</a:t>
            </a:r>
            <a:r>
              <a:rPr lang="en-US" sz="3100" dirty="0">
                <a:solidFill>
                  <a:srgbClr val="002060"/>
                </a:solidFill>
              </a:rPr>
              <a:t> disciplines : </a:t>
            </a:r>
          </a:p>
          <a:p>
            <a:pPr marL="935038"/>
            <a:r>
              <a:rPr lang="en-US" sz="3100" b="1" dirty="0">
                <a:solidFill>
                  <a:srgbClr val="002060"/>
                </a:solidFill>
              </a:rPr>
              <a:t>la </a:t>
            </a:r>
            <a:r>
              <a:rPr lang="en-US" sz="3100" b="1" dirty="0" err="1">
                <a:solidFill>
                  <a:srgbClr val="002060"/>
                </a:solidFill>
              </a:rPr>
              <a:t>génétique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err="1">
                <a:solidFill>
                  <a:srgbClr val="002060"/>
                </a:solidFill>
              </a:rPr>
              <a:t>moléculaire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au carrefour de la </a:t>
            </a:r>
            <a:r>
              <a:rPr lang="en-US" sz="3100" dirty="0" err="1">
                <a:solidFill>
                  <a:srgbClr val="002060"/>
                </a:solidFill>
              </a:rPr>
              <a:t>biologie</a:t>
            </a:r>
            <a:r>
              <a:rPr lang="en-US" sz="3100" dirty="0">
                <a:solidFill>
                  <a:srgbClr val="002060"/>
                </a:solidFill>
              </a:rPr>
              <a:t>, de la </a:t>
            </a:r>
            <a:r>
              <a:rPr lang="en-US" sz="3100" dirty="0" err="1">
                <a:solidFill>
                  <a:srgbClr val="002060"/>
                </a:solidFill>
              </a:rPr>
              <a:t>chimie</a:t>
            </a:r>
            <a:r>
              <a:rPr lang="en-US" sz="3100" dirty="0">
                <a:solidFill>
                  <a:srgbClr val="002060"/>
                </a:solidFill>
              </a:rPr>
              <a:t> et de la physique ;</a:t>
            </a:r>
          </a:p>
          <a:p>
            <a:pPr marL="935038"/>
            <a:r>
              <a:rPr lang="en-US" sz="3100" b="1" dirty="0" err="1">
                <a:solidFill>
                  <a:srgbClr val="002060"/>
                </a:solidFill>
              </a:rPr>
              <a:t>l’intelligence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err="1">
                <a:solidFill>
                  <a:srgbClr val="002060"/>
                </a:solidFill>
              </a:rPr>
              <a:t>artificielle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née du contact entre la </a:t>
            </a:r>
            <a:r>
              <a:rPr lang="en-US" sz="3100" dirty="0" err="1">
                <a:solidFill>
                  <a:srgbClr val="002060"/>
                </a:solidFill>
              </a:rPr>
              <a:t>logique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mathématique</a:t>
            </a:r>
            <a:r>
              <a:rPr lang="en-US" sz="3100" dirty="0">
                <a:solidFill>
                  <a:srgbClr val="002060"/>
                </a:solidFill>
              </a:rPr>
              <a:t>, les </a:t>
            </a:r>
            <a:r>
              <a:rPr lang="en-US" sz="3100" dirty="0" err="1">
                <a:solidFill>
                  <a:srgbClr val="002060"/>
                </a:solidFill>
              </a:rPr>
              <a:t>statistiques</a:t>
            </a:r>
            <a:r>
              <a:rPr lang="en-US" sz="3100" dirty="0">
                <a:solidFill>
                  <a:srgbClr val="002060"/>
                </a:solidFill>
              </a:rPr>
              <a:t>, les </a:t>
            </a:r>
            <a:r>
              <a:rPr lang="en-US" sz="3100" dirty="0" err="1">
                <a:solidFill>
                  <a:srgbClr val="002060"/>
                </a:solidFill>
              </a:rPr>
              <a:t>probabilités</a:t>
            </a:r>
            <a:r>
              <a:rPr lang="en-US" sz="3100" dirty="0">
                <a:solidFill>
                  <a:srgbClr val="002060"/>
                </a:solidFill>
              </a:rPr>
              <a:t>, la </a:t>
            </a:r>
            <a:r>
              <a:rPr lang="en-US" sz="3100" dirty="0" err="1">
                <a:solidFill>
                  <a:srgbClr val="002060"/>
                </a:solidFill>
              </a:rPr>
              <a:t>neurobiologie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computationnelle</a:t>
            </a:r>
            <a:r>
              <a:rPr lang="en-US" sz="3100" dirty="0">
                <a:solidFill>
                  <a:srgbClr val="002060"/>
                </a:solidFill>
              </a:rPr>
              <a:t>, </a:t>
            </a:r>
            <a:r>
              <a:rPr lang="en-US" sz="3100" dirty="0" err="1">
                <a:solidFill>
                  <a:srgbClr val="002060"/>
                </a:solidFill>
              </a:rPr>
              <a:t>l’informatique</a:t>
            </a:r>
            <a:r>
              <a:rPr lang="en-US" sz="3100" dirty="0">
                <a:solidFill>
                  <a:srgbClr val="002060"/>
                </a:solidFill>
              </a:rPr>
              <a:t> ;</a:t>
            </a:r>
          </a:p>
          <a:p>
            <a:pPr marL="935038"/>
            <a:r>
              <a:rPr lang="en-US" sz="3100" b="1" dirty="0">
                <a:solidFill>
                  <a:srgbClr val="002060"/>
                </a:solidFill>
              </a:rPr>
              <a:t>les </a:t>
            </a:r>
            <a:r>
              <a:rPr lang="en-US" sz="3100" b="1" dirty="0" err="1">
                <a:solidFill>
                  <a:srgbClr val="002060"/>
                </a:solidFill>
              </a:rPr>
              <a:t>humanités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err="1">
                <a:solidFill>
                  <a:srgbClr val="002060"/>
                </a:solidFill>
              </a:rPr>
              <a:t>numériques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au </a:t>
            </a:r>
            <a:r>
              <a:rPr lang="en-US" sz="3100" dirty="0" err="1">
                <a:solidFill>
                  <a:srgbClr val="002060"/>
                </a:solidFill>
              </a:rPr>
              <a:t>croisement</a:t>
            </a:r>
            <a:r>
              <a:rPr lang="en-US" sz="3100" dirty="0">
                <a:solidFill>
                  <a:srgbClr val="002060"/>
                </a:solidFill>
              </a:rPr>
              <a:t> de </a:t>
            </a:r>
            <a:r>
              <a:rPr lang="en-US" sz="3100" dirty="0" err="1">
                <a:solidFill>
                  <a:srgbClr val="002060"/>
                </a:solidFill>
              </a:rPr>
              <a:t>l’informatique</a:t>
            </a:r>
            <a:r>
              <a:rPr lang="en-US" sz="3100" dirty="0">
                <a:solidFill>
                  <a:srgbClr val="002060"/>
                </a:solidFill>
              </a:rPr>
              <a:t>, des </a:t>
            </a:r>
            <a:r>
              <a:rPr lang="en-US" sz="3100" dirty="0" err="1">
                <a:solidFill>
                  <a:srgbClr val="002060"/>
                </a:solidFill>
              </a:rPr>
              <a:t>lettres</a:t>
            </a:r>
            <a:r>
              <a:rPr lang="en-US" sz="3100" dirty="0">
                <a:solidFill>
                  <a:srgbClr val="002060"/>
                </a:solidFill>
              </a:rPr>
              <a:t>, des arts, des sciences.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05E1639-0465-0242-8521-8AAAF73CB712}"/>
              </a:ext>
            </a:extLst>
          </p:cNvPr>
          <p:cNvSpPr txBox="1"/>
          <p:nvPr/>
        </p:nvSpPr>
        <p:spPr>
          <a:xfrm>
            <a:off x="808934" y="1617775"/>
            <a:ext cx="269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/>
            <a:r>
              <a:rPr lang="fr-FR" b="1" dirty="0">
                <a:solidFill>
                  <a:srgbClr val="002060"/>
                </a:solidFill>
              </a:rPr>
              <a:t>Edgar Morin </a:t>
            </a:r>
            <a:r>
              <a:rPr lang="fr-FR" dirty="0">
                <a:solidFill>
                  <a:srgbClr val="002060"/>
                </a:solidFill>
              </a:rPr>
              <a:t>  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AD01B6-94ED-F345-83A2-3B77F6749B37}"/>
              </a:ext>
            </a:extLst>
          </p:cNvPr>
          <p:cNvSpPr txBox="1"/>
          <p:nvPr/>
        </p:nvSpPr>
        <p:spPr>
          <a:xfrm>
            <a:off x="808934" y="4582735"/>
            <a:ext cx="2405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/>
            <a:r>
              <a:rPr lang="fr-FR" b="1" dirty="0">
                <a:solidFill>
                  <a:srgbClr val="002060"/>
                </a:solidFill>
              </a:rPr>
              <a:t>Michel Serres </a:t>
            </a: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35038" indent="-26670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6CC1BE-5ECF-AC4F-9A23-2755DC8B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811" y="4342235"/>
            <a:ext cx="1539371" cy="24104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93C140-7A59-0F42-BE38-7D690FAA2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857" y="4578642"/>
            <a:ext cx="2666017" cy="206051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EE0FCCB-5CCE-C64E-A59F-5B83D1FD10FD}"/>
              </a:ext>
            </a:extLst>
          </p:cNvPr>
          <p:cNvSpPr txBox="1"/>
          <p:nvPr/>
        </p:nvSpPr>
        <p:spPr>
          <a:xfrm>
            <a:off x="5765990" y="4668993"/>
            <a:ext cx="2951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/>
            <a:r>
              <a:rPr lang="fr-FR" b="1" dirty="0">
                <a:solidFill>
                  <a:srgbClr val="002060"/>
                </a:solidFill>
              </a:rPr>
              <a:t>François </a:t>
            </a:r>
            <a:r>
              <a:rPr lang="fr-FR" b="1" dirty="0" err="1">
                <a:solidFill>
                  <a:srgbClr val="002060"/>
                </a:solidFill>
              </a:rPr>
              <a:t>Taddéi</a:t>
            </a:r>
            <a:r>
              <a:rPr lang="fr-FR" dirty="0">
                <a:solidFill>
                  <a:srgbClr val="002060"/>
                </a:solidFill>
              </a:rPr>
              <a:t>, fondateur du centre de recherches interdisciplinaires (CRI)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4F1318-28B8-2743-9C86-EBFC27391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442" y="1371849"/>
            <a:ext cx="1423741" cy="24311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58DCE6-CFAF-F542-8706-C9A0E1E10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979" y="1249100"/>
            <a:ext cx="1634367" cy="260077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0A231C0-2097-5C4B-939D-458717BEC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3250" y="1249100"/>
            <a:ext cx="1795936" cy="25538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F19722-CCA1-9243-BED1-297CE3B8F180}"/>
              </a:ext>
            </a:extLst>
          </p:cNvPr>
          <p:cNvSpPr txBox="1"/>
          <p:nvPr/>
        </p:nvSpPr>
        <p:spPr>
          <a:xfrm>
            <a:off x="1" y="18240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indent="0" algn="ctr"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Parallèlement</a:t>
            </a:r>
            <a:r>
              <a:rPr lang="en-US" sz="2400" b="1" dirty="0">
                <a:solidFill>
                  <a:srgbClr val="002060"/>
                </a:solidFill>
              </a:rPr>
              <a:t>, la </a:t>
            </a:r>
            <a:r>
              <a:rPr lang="en-US" sz="2400" b="1" dirty="0" err="1">
                <a:solidFill>
                  <a:srgbClr val="002060"/>
                </a:solidFill>
              </a:rPr>
              <a:t>société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intellectuelle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est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prise</a:t>
            </a:r>
            <a:r>
              <a:rPr lang="en-US" sz="2400" b="1" dirty="0">
                <a:solidFill>
                  <a:srgbClr val="002060"/>
                </a:solidFill>
              </a:rPr>
              <a:t> dans un </a:t>
            </a:r>
            <a:r>
              <a:rPr lang="en-US" sz="2400" b="1" dirty="0" err="1">
                <a:solidFill>
                  <a:srgbClr val="002060"/>
                </a:solidFill>
              </a:rPr>
              <a:t>mouvement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interdisciplinaire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4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FF324-7910-C641-8448-002E3773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274"/>
            <a:ext cx="12192000" cy="5991726"/>
          </a:xfrm>
          <a:ln>
            <a:noFill/>
          </a:ln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rgbClr val="FFFFFF"/>
                </a:solidFill>
              </a:rPr>
              <a:t>Un peu d’histoire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FFFF"/>
                </a:solidFill>
              </a:rPr>
              <a:t>2.  les savoirs scolaires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8B402-D96F-C64B-854D-47296A6B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62" y="1812757"/>
            <a:ext cx="11997238" cy="5572573"/>
          </a:xfrm>
        </p:spPr>
        <p:txBody>
          <a:bodyPr anchor="ctr">
            <a:normAutofit fontScale="85000" lnSpcReduction="10000"/>
          </a:bodyPr>
          <a:lstStyle/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1766 : </a:t>
            </a:r>
            <a:r>
              <a:rPr lang="fr-FR" sz="3200" dirty="0">
                <a:solidFill>
                  <a:srgbClr val="002060"/>
                </a:solidFill>
              </a:rPr>
              <a:t>premiers agrégés pour remplacer les professeurs jésuites expulsés par Louis XV. Ils ne sont pas spécialisés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1821</a:t>
            </a:r>
            <a:r>
              <a:rPr lang="fr-FR" sz="3200" dirty="0">
                <a:solidFill>
                  <a:srgbClr val="002060"/>
                </a:solidFill>
              </a:rPr>
              <a:t> : trois spécialités au concours de l’agrégation : lettres, grammaire, sciences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1828</a:t>
            </a:r>
            <a:r>
              <a:rPr lang="fr-FR" sz="3200" dirty="0">
                <a:solidFill>
                  <a:srgbClr val="002060"/>
                </a:solidFill>
              </a:rPr>
              <a:t> : naissance de l’agrégation de philosophie ; </a:t>
            </a:r>
            <a:r>
              <a:rPr lang="fr-FR" sz="3200" b="1" dirty="0">
                <a:solidFill>
                  <a:srgbClr val="002060"/>
                </a:solidFill>
              </a:rPr>
              <a:t>en 1830 </a:t>
            </a:r>
            <a:r>
              <a:rPr lang="fr-FR" sz="3200" dirty="0">
                <a:solidFill>
                  <a:srgbClr val="002060"/>
                </a:solidFill>
              </a:rPr>
              <a:t>de celle d’histoire ; 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1841 </a:t>
            </a:r>
            <a:r>
              <a:rPr lang="fr-FR" sz="3200" dirty="0">
                <a:solidFill>
                  <a:srgbClr val="002060"/>
                </a:solidFill>
              </a:rPr>
              <a:t>: scission de l’agrégation de sciences en agrégation de mathématiques d’une part et agrégation des sciences physiques et naturelles d’autre part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1881</a:t>
            </a:r>
            <a:r>
              <a:rPr lang="fr-FR" sz="3200" dirty="0">
                <a:solidFill>
                  <a:srgbClr val="002060"/>
                </a:solidFill>
              </a:rPr>
              <a:t> : séparation des sciences naturelles des sciences physiques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1944</a:t>
            </a:r>
            <a:r>
              <a:rPr lang="fr-FR" sz="3200" dirty="0">
                <a:solidFill>
                  <a:srgbClr val="002060"/>
                </a:solidFill>
              </a:rPr>
              <a:t> : séparation entre l’histoire et la géographie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depuis les années 2000</a:t>
            </a:r>
            <a:r>
              <a:rPr lang="fr-FR" sz="3200" dirty="0">
                <a:solidFill>
                  <a:srgbClr val="002060"/>
                </a:solidFill>
              </a:rPr>
              <a:t> : promotion d’approches interdisciplinaires dans l’enseignement des sciences et des humanités.</a:t>
            </a:r>
          </a:p>
          <a:p>
            <a:pPr marL="400050" indent="-384175">
              <a:buNone/>
            </a:pPr>
            <a:r>
              <a:rPr lang="fr-FR" sz="3200" b="1" dirty="0">
                <a:solidFill>
                  <a:srgbClr val="002060"/>
                </a:solidFill>
              </a:rPr>
              <a:t>   Place de l’éducation au développement durable.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sz="1500" dirty="0"/>
          </a:p>
          <a:p>
            <a:endParaRPr lang="fr-FR" sz="15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CE586E-A950-EE48-9E31-3CAB87F94169}"/>
              </a:ext>
            </a:extLst>
          </p:cNvPr>
          <p:cNvSpPr txBox="1"/>
          <p:nvPr/>
        </p:nvSpPr>
        <p:spPr>
          <a:xfrm>
            <a:off x="194762" y="154983"/>
            <a:ext cx="478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2</a:t>
            </a:r>
            <a:r>
              <a:rPr lang="fr-FR" sz="3200" b="1" dirty="0">
                <a:solidFill>
                  <a:srgbClr val="002060"/>
                </a:solidFill>
              </a:rPr>
              <a:t>. Les savoirs scolaires</a:t>
            </a:r>
          </a:p>
        </p:txBody>
      </p:sp>
    </p:spTree>
    <p:extLst>
      <p:ext uri="{BB962C8B-B14F-4D97-AF65-F5344CB8AC3E}">
        <p14:creationId xmlns:p14="http://schemas.microsoft.com/office/powerpoint/2010/main" val="7647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0B140-CD5F-7E49-B0AF-405EFA88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558073"/>
            <a:ext cx="11693769" cy="5053744"/>
          </a:xfr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600" b="1" dirty="0">
                <a:solidFill>
                  <a:srgbClr val="002060"/>
                </a:solidFill>
              </a:rPr>
              <a:t>L’interdisciplinarité est à la pédagogie ce que la vision binoculaire est à la perception du monde.</a:t>
            </a:r>
          </a:p>
          <a:p>
            <a:pPr marL="0" indent="0">
              <a:buNone/>
            </a:pPr>
            <a:endParaRPr lang="fr-FR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600" b="1" dirty="0">
                <a:solidFill>
                  <a:srgbClr val="002060"/>
                </a:solidFill>
              </a:rPr>
              <a:t>Deux modalités de prise en compte :</a:t>
            </a:r>
          </a:p>
          <a:p>
            <a:pPr marL="895350" indent="-361950">
              <a:buFont typeface="Courier New" panose="02070309020205020404" pitchFamily="49" charset="0"/>
              <a:buChar char="o"/>
            </a:pPr>
            <a:r>
              <a:rPr lang="fr-FR" sz="2600" dirty="0">
                <a:solidFill>
                  <a:srgbClr val="002060"/>
                </a:solidFill>
              </a:rPr>
              <a:t>Interdisciplinarité </a:t>
            </a:r>
            <a:r>
              <a:rPr lang="fr-FR" sz="2600" dirty="0">
                <a:solidFill>
                  <a:srgbClr val="FF0000"/>
                </a:solidFill>
              </a:rPr>
              <a:t>mentionnée à l’intérieur </a:t>
            </a:r>
            <a:r>
              <a:rPr lang="fr-FR" sz="2600" dirty="0">
                <a:solidFill>
                  <a:srgbClr val="002060"/>
                </a:solidFill>
              </a:rPr>
              <a:t>des programmes de chaque discipline ; </a:t>
            </a:r>
          </a:p>
          <a:p>
            <a:pPr marL="895350" indent="-361950">
              <a:buFont typeface="Courier New" panose="02070309020205020404" pitchFamily="49" charset="0"/>
              <a:buChar char="o"/>
            </a:pPr>
            <a:r>
              <a:rPr lang="fr-FR" sz="2600" dirty="0">
                <a:solidFill>
                  <a:srgbClr val="002060"/>
                </a:solidFill>
              </a:rPr>
              <a:t>Interdisciplinarité </a:t>
            </a:r>
            <a:r>
              <a:rPr lang="fr-FR" sz="2600" dirty="0">
                <a:solidFill>
                  <a:srgbClr val="FF0000"/>
                </a:solidFill>
              </a:rPr>
              <a:t>instituée en tant que discipline </a:t>
            </a:r>
            <a:r>
              <a:rPr lang="fr-FR" sz="2600" dirty="0">
                <a:solidFill>
                  <a:srgbClr val="002060"/>
                </a:solidFill>
              </a:rPr>
              <a:t>avec un horaire, un programme, une prise en compte aux examens.</a:t>
            </a:r>
          </a:p>
          <a:p>
            <a:endParaRPr lang="fr-FR" sz="2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05AC5C-E28A-1048-9D17-137A7D84763C}"/>
              </a:ext>
            </a:extLst>
          </p:cNvPr>
          <p:cNvSpPr txBox="1"/>
          <p:nvPr/>
        </p:nvSpPr>
        <p:spPr>
          <a:xfrm>
            <a:off x="3358662" y="281354"/>
            <a:ext cx="263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</a:t>
            </a:r>
            <a:r>
              <a:rPr lang="fr-FR" dirty="0" err="1"/>
              <a:t>interdiciplinarité</a:t>
            </a:r>
            <a:r>
              <a:rPr lang="fr-FR" dirty="0"/>
              <a:t> scolaire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5EEE23C-DFF4-7342-BA59-5B944DBD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176" y="197003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L’interdisciplinarité scolaire</a:t>
            </a:r>
          </a:p>
        </p:txBody>
      </p:sp>
    </p:spTree>
    <p:extLst>
      <p:ext uri="{BB962C8B-B14F-4D97-AF65-F5344CB8AC3E}">
        <p14:creationId xmlns:p14="http://schemas.microsoft.com/office/powerpoint/2010/main" val="6407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F945C-0A6D-B94D-8566-C6E3AB6B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0969"/>
            <a:ext cx="7729728" cy="118872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L’interdisciplinarité pour renforcer la compréhension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C39AF-3C2C-DE41-9428-C69C4782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57" y="1731011"/>
            <a:ext cx="11643485" cy="5126989"/>
          </a:xfrm>
        </p:spPr>
        <p:txBody>
          <a:bodyPr/>
          <a:lstStyle/>
          <a:p>
            <a:r>
              <a:rPr lang="fr-FR" sz="2400" dirty="0">
                <a:solidFill>
                  <a:srgbClr val="002060"/>
                </a:solidFill>
              </a:rPr>
              <a:t>La proportionnalité (maths) et les échelles (géographie).</a:t>
            </a:r>
          </a:p>
          <a:p>
            <a:r>
              <a:rPr lang="fr-FR" sz="2400" dirty="0">
                <a:solidFill>
                  <a:srgbClr val="002060"/>
                </a:solidFill>
              </a:rPr>
              <a:t>Les paramètres de dispersion en statistiques (maths) et les incertitudes de mesure (physique). </a:t>
            </a:r>
          </a:p>
          <a:p>
            <a:r>
              <a:rPr lang="fr-FR" sz="2400" dirty="0">
                <a:solidFill>
                  <a:srgbClr val="002060"/>
                </a:solidFill>
              </a:rPr>
              <a:t>Les vecteurs (maths) et les forces (physique).</a:t>
            </a:r>
          </a:p>
          <a:p>
            <a:r>
              <a:rPr lang="fr-FR" sz="2400" dirty="0">
                <a:solidFill>
                  <a:srgbClr val="002060"/>
                </a:solidFill>
              </a:rPr>
              <a:t>Les probabilités (maths) et la génétique (biologie).</a:t>
            </a:r>
          </a:p>
          <a:p>
            <a:r>
              <a:rPr lang="fr-FR" sz="2400" dirty="0">
                <a:solidFill>
                  <a:srgbClr val="002060"/>
                </a:solidFill>
              </a:rPr>
              <a:t>Les fonction (maths) et les grandeurs( physique).</a:t>
            </a:r>
          </a:p>
          <a:p>
            <a:r>
              <a:rPr lang="fr-FR" sz="2400" dirty="0">
                <a:solidFill>
                  <a:srgbClr val="002060"/>
                </a:solidFill>
              </a:rPr>
              <a:t>La notation de Leibniz  </a:t>
            </a:r>
            <a:r>
              <a:rPr lang="fr-FR" sz="2400" dirty="0" err="1">
                <a:solidFill>
                  <a:srgbClr val="002060"/>
                </a:solidFill>
              </a:rPr>
              <a:t>dy</a:t>
            </a:r>
            <a:r>
              <a:rPr lang="fr-FR" sz="2400" dirty="0">
                <a:solidFill>
                  <a:srgbClr val="002060"/>
                </a:solidFill>
              </a:rPr>
              <a:t>/dx (physique) pour interpréter une dérivée comme taux d’accroissement infinitésimal.</a:t>
            </a:r>
          </a:p>
          <a:p>
            <a:endParaRPr lang="fr-FR" sz="2400" dirty="0"/>
          </a:p>
          <a:p>
            <a:r>
              <a:rPr lang="fr-FR" sz="3200" b="1" dirty="0">
                <a:solidFill>
                  <a:srgbClr val="002060"/>
                </a:solidFill>
              </a:rPr>
              <a:t>Oui, mais…</a:t>
            </a:r>
          </a:p>
        </p:txBody>
      </p:sp>
    </p:spTree>
    <p:extLst>
      <p:ext uri="{BB962C8B-B14F-4D97-AF65-F5344CB8AC3E}">
        <p14:creationId xmlns:p14="http://schemas.microsoft.com/office/powerpoint/2010/main" val="2088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C9D327-AEB7-5043-A92A-2239FD8E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6467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Exemple d’un enseignement interdisciplinaire institué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DEC33E-AFAE-A043-B0CF-9B3CFC74C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6" y="1426795"/>
            <a:ext cx="11742276" cy="52563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002060"/>
                </a:solidFill>
              </a:rPr>
              <a:t>L’enseignement scientifique </a:t>
            </a:r>
            <a:r>
              <a:rPr lang="fr-FR" sz="2400" dirty="0">
                <a:solidFill>
                  <a:srgbClr val="002060"/>
                </a:solidFill>
              </a:rPr>
              <a:t>(2h en première et 2h en terminale du lycée général)</a:t>
            </a:r>
          </a:p>
          <a:p>
            <a:r>
              <a:rPr lang="fr-FR" b="1" dirty="0">
                <a:solidFill>
                  <a:srgbClr val="002060"/>
                </a:solidFill>
              </a:rPr>
              <a:t>En première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4 thèmes :</a:t>
            </a:r>
          </a:p>
          <a:p>
            <a:pPr marL="0" indent="587375">
              <a:buNone/>
            </a:pPr>
            <a:r>
              <a:rPr lang="fr-FR" dirty="0">
                <a:solidFill>
                  <a:srgbClr val="002060"/>
                </a:solidFill>
              </a:rPr>
              <a:t>– une longue histoire de la matière ;</a:t>
            </a:r>
          </a:p>
          <a:p>
            <a:pPr marL="0" indent="587375">
              <a:buNone/>
            </a:pPr>
            <a:r>
              <a:rPr lang="fr-FR" dirty="0">
                <a:solidFill>
                  <a:srgbClr val="002060"/>
                </a:solidFill>
              </a:rPr>
              <a:t>– le Soleil, notre source d’énergie ;</a:t>
            </a:r>
          </a:p>
          <a:p>
            <a:pPr marL="525462" indent="0">
              <a:buNone/>
            </a:pPr>
            <a:r>
              <a:rPr lang="fr-FR" dirty="0">
                <a:solidFill>
                  <a:srgbClr val="002060"/>
                </a:solidFill>
              </a:rPr>
              <a:t> – la Terre, un astre singulier ;</a:t>
            </a:r>
          </a:p>
          <a:p>
            <a:pPr marL="0" indent="587375">
              <a:buNone/>
            </a:pPr>
            <a:r>
              <a:rPr lang="fr-FR" dirty="0">
                <a:solidFill>
                  <a:srgbClr val="002060"/>
                </a:solidFill>
              </a:rPr>
              <a:t>– son, musique et audition.</a:t>
            </a:r>
          </a:p>
          <a:p>
            <a:pPr marL="0" indent="14288">
              <a:buNone/>
            </a:pPr>
            <a:r>
              <a:rPr lang="fr-FR" dirty="0">
                <a:solidFill>
                  <a:srgbClr val="FF0000"/>
                </a:solidFill>
              </a:rPr>
              <a:t>Et un projet numérique et expérimental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En terminale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3 thèmes :</a:t>
            </a:r>
          </a:p>
          <a:p>
            <a:pPr marL="0" indent="541338">
              <a:buNone/>
            </a:pPr>
            <a:r>
              <a:rPr lang="fr-FR" dirty="0">
                <a:solidFill>
                  <a:srgbClr val="002060"/>
                </a:solidFill>
              </a:rPr>
              <a:t>– science, climat et société ;</a:t>
            </a:r>
          </a:p>
          <a:p>
            <a:pPr marL="0" indent="541338">
              <a:buNone/>
            </a:pPr>
            <a:r>
              <a:rPr lang="fr-FR" dirty="0">
                <a:solidFill>
                  <a:srgbClr val="002060"/>
                </a:solidFill>
              </a:rPr>
              <a:t>– le futur des énergies ;</a:t>
            </a:r>
          </a:p>
          <a:p>
            <a:pPr marL="0" indent="541338">
              <a:buNone/>
            </a:pPr>
            <a:r>
              <a:rPr lang="fr-FR" dirty="0">
                <a:solidFill>
                  <a:srgbClr val="002060"/>
                </a:solidFill>
              </a:rPr>
              <a:t>– une longue histoire du vivant.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2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11A11-FBDC-874D-B692-C51D8833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5275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Oui, mais…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9D139-1441-0247-AD32-D28D8ABD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1611824"/>
            <a:ext cx="11944027" cy="5246176"/>
          </a:xfrm>
        </p:spPr>
        <p:txBody>
          <a:bodyPr>
            <a:normAutofit fontScale="77500" lnSpcReduction="20000"/>
          </a:bodyPr>
          <a:lstStyle/>
          <a:p>
            <a:r>
              <a:rPr lang="fr-FR" sz="3400" dirty="0">
                <a:solidFill>
                  <a:srgbClr val="002060"/>
                </a:solidFill>
              </a:rPr>
              <a:t>Polémique  autour de la place des mathématiques dans le  tronc commun du lycée.</a:t>
            </a:r>
          </a:p>
          <a:p>
            <a:r>
              <a:rPr lang="fr-FR" sz="3400" dirty="0">
                <a:solidFill>
                  <a:srgbClr val="002060"/>
                </a:solidFill>
              </a:rPr>
              <a:t>Moins de 6% d’enseignants de mathématiques  impliqués  dans cet enseignement interdisciplinaire.</a:t>
            </a:r>
          </a:p>
          <a:p>
            <a:r>
              <a:rPr lang="fr-FR" sz="3400" dirty="0">
                <a:solidFill>
                  <a:srgbClr val="002060"/>
                </a:solidFill>
              </a:rPr>
              <a:t>Modification des programmes de première (2023) et introduction, dans le tronc commun, d’un enseignement spécifique de mathématiques pour les élèves ne suivant pas la spécialité mathématiques.</a:t>
            </a:r>
          </a:p>
          <a:p>
            <a:endParaRPr lang="fr-FR" sz="3200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Pourquoi ?</a:t>
            </a:r>
          </a:p>
          <a:p>
            <a:endParaRPr lang="fr-FR" sz="3200" dirty="0">
              <a:solidFill>
                <a:srgbClr val="002060"/>
              </a:solidFill>
            </a:endParaRPr>
          </a:p>
          <a:p>
            <a:pPr marL="1036638" indent="-325438">
              <a:buFont typeface="Wingdings" pitchFamily="2" charset="2"/>
              <a:buChar char="Ø"/>
            </a:pPr>
            <a:r>
              <a:rPr lang="fr-FR" sz="3400" dirty="0">
                <a:solidFill>
                  <a:srgbClr val="002060"/>
                </a:solidFill>
              </a:rPr>
              <a:t> Les mathématiques perçues comme étant reléguées au service des autres disciplines (certains parlent d’instrumentalisation). </a:t>
            </a:r>
          </a:p>
          <a:p>
            <a:pPr marL="1036638" indent="-325438">
              <a:buFont typeface="Wingdings" pitchFamily="2" charset="2"/>
              <a:buChar char="Ø"/>
            </a:pPr>
            <a:r>
              <a:rPr lang="fr-FR" sz="3400" dirty="0">
                <a:solidFill>
                  <a:srgbClr val="002060"/>
                </a:solidFill>
              </a:rPr>
              <a:t> Faiblesse de la place accordée à la modélisation en raison du manque d’outils dont disposent les élèves à ce niveau.</a:t>
            </a:r>
          </a:p>
        </p:txBody>
      </p:sp>
    </p:spTree>
    <p:extLst>
      <p:ext uri="{BB962C8B-B14F-4D97-AF65-F5344CB8AC3E}">
        <p14:creationId xmlns:p14="http://schemas.microsoft.com/office/powerpoint/2010/main" val="14391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{9CEEF0F0-DD8D-E946-9544-19DF3FA0AD5B}tf10001120</Template>
  <TotalTime>1474</TotalTime>
  <Words>1819</Words>
  <Application>Microsoft Macintosh PowerPoint</Application>
  <PresentationFormat>Grand écran</PresentationFormat>
  <Paragraphs>356</Paragraphs>
  <Slides>27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Gill Sans MT</vt:lpstr>
      <vt:lpstr>Wingdings</vt:lpstr>
      <vt:lpstr>Colis</vt:lpstr>
      <vt:lpstr> Enseigner L’interdisciplinarité </vt:lpstr>
      <vt:lpstr>Plan </vt:lpstr>
      <vt:lpstr>Un peu d’histoire</vt:lpstr>
      <vt:lpstr>Présentation PowerPoint</vt:lpstr>
      <vt:lpstr>Un peu d’histoire  2.  les savoirs scolaires</vt:lpstr>
      <vt:lpstr>L’interdisciplinarité scolaire</vt:lpstr>
      <vt:lpstr>L’interdisciplinarité pour renforcer la compréhension</vt:lpstr>
      <vt:lpstr>Exemple d’un enseignement interdisciplinaire institué</vt:lpstr>
      <vt:lpstr>Oui, mais…</vt:lpstr>
      <vt:lpstr> Modalités de mise en œuvre </vt:lpstr>
      <vt:lpstr>Dispositifs interdisciplinaires institués </vt:lpstr>
      <vt:lpstr>Présentation PowerPoint</vt:lpstr>
      <vt:lpstr>Présentation PowerPoint</vt:lpstr>
      <vt:lpstr>Présentation PowerPoint</vt:lpstr>
      <vt:lpstr>FORCES</vt:lpstr>
      <vt:lpstr>Faiblesses</vt:lpstr>
      <vt:lpstr>OPPORTUNITés </vt:lpstr>
      <vt:lpstr>RISQUES</vt:lpstr>
      <vt:lpstr>Les TIPE en CPGE scientifique </vt:lpstr>
      <vt:lpstr>LES 17 objectifs de dÉveloppEment durable (ODD) de l’ONU</vt:lpstr>
      <vt:lpstr>Bilan et perspectives</vt:lpstr>
      <vt:lpstr>Je vous remercie de votre attention </vt:lpstr>
      <vt:lpstr>Les élèves et l’organisation scolaire</vt:lpstr>
      <vt:lpstr>Quelques caractéristiques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L’interdisciplinarité dans l’enseignement scolaire</dc:title>
  <dc:subject/>
  <dc:creator>Anne Burban</dc:creator>
  <cp:keywords/>
  <dc:description/>
  <cp:lastModifiedBy>Anne Burban</cp:lastModifiedBy>
  <cp:revision>95</cp:revision>
  <dcterms:created xsi:type="dcterms:W3CDTF">2023-03-30T12:58:52Z</dcterms:created>
  <dcterms:modified xsi:type="dcterms:W3CDTF">2023-05-15T11:34:58Z</dcterms:modified>
  <cp:category/>
</cp:coreProperties>
</file>